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9"/>
  </p:notesMasterIdLst>
  <p:sldIdLst>
    <p:sldId id="256" r:id="rId2"/>
    <p:sldId id="273" r:id="rId3"/>
    <p:sldId id="258" r:id="rId4"/>
    <p:sldId id="268" r:id="rId5"/>
    <p:sldId id="263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8723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96DE7-DE6E-4FB8-AF93-099253C94571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58B26-3E65-465C-BE47-0A39593B9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11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Anticiper le résultat d’une manipulation</a:t>
            </a:r>
            <a:r>
              <a:rPr lang="fr-FR" dirty="0"/>
              <a:t>, d’un calcul, ou d’une mesure. </a:t>
            </a:r>
          </a:p>
          <a:p>
            <a:r>
              <a:rPr lang="fr-FR" b="1" dirty="0"/>
              <a:t>Raisonner sur des figures </a:t>
            </a:r>
            <a:r>
              <a:rPr lang="fr-FR" dirty="0"/>
              <a:t>pour les reproduire avec des instruments.</a:t>
            </a:r>
          </a:p>
          <a:p>
            <a:r>
              <a:rPr lang="fr-FR" b="1" dirty="0"/>
              <a:t>Tenir compte d’éléments divers pour modifier ou non son jugement.  </a:t>
            </a:r>
          </a:p>
          <a:p>
            <a:r>
              <a:rPr lang="fr-FR" b="1" dirty="0"/>
              <a:t>Prendre conscience de la nécessité de justifier ce que l’on affirme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58B26-3E65-465C-BE47-0A39593B94E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29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Discipline inclusive car respect des différences en dépassant le genre, les origines sociales, le handicap, l’âge et la culture et la langue</a:t>
            </a:r>
          </a:p>
          <a:p>
            <a:endParaRPr lang="fr-FR" dirty="0"/>
          </a:p>
          <a:p>
            <a:r>
              <a:rPr lang="fr-FR" dirty="0"/>
              <a:t>Prendre des décisions </a:t>
            </a:r>
          </a:p>
          <a:p>
            <a:r>
              <a:rPr lang="fr-FR" dirty="0"/>
              <a:t>Utiliser les erreurs comme levier de progression / une étape vers la réussite</a:t>
            </a:r>
          </a:p>
          <a:p>
            <a:endParaRPr lang="fr-FR" dirty="0"/>
          </a:p>
          <a:p>
            <a:r>
              <a:rPr lang="fr-FR" dirty="0" err="1"/>
              <a:t>Méta-cognition</a:t>
            </a:r>
            <a:r>
              <a:rPr lang="fr-FR" dirty="0"/>
              <a:t> : Contrôle et évaluation de son action</a:t>
            </a:r>
          </a:p>
          <a:p>
            <a:r>
              <a:rPr lang="fr-FR" dirty="0"/>
              <a:t>Mémoire de travail</a:t>
            </a:r>
          </a:p>
          <a:p>
            <a:r>
              <a:rPr lang="fr-FR" dirty="0"/>
              <a:t>Flexibilité cognitive (changer de stratégie ) </a:t>
            </a:r>
          </a:p>
          <a:p>
            <a:endParaRPr lang="fr-FR" dirty="0"/>
          </a:p>
          <a:p>
            <a:r>
              <a:rPr lang="fr-FR" dirty="0"/>
              <a:t>Dans les programmes : </a:t>
            </a:r>
          </a:p>
          <a:p>
            <a:r>
              <a:rPr lang="fr-FR" dirty="0"/>
              <a:t>Accepter et respecter les différences. </a:t>
            </a:r>
          </a:p>
          <a:p>
            <a:r>
              <a:rPr lang="fr-FR" dirty="0"/>
              <a:t>Respecter les engagements pris envers soi-même et envers les autres.</a:t>
            </a:r>
          </a:p>
          <a:p>
            <a:r>
              <a:rPr lang="fr-FR" dirty="0"/>
              <a:t>Adopter un comportement responsable par rapport à soi et à autrui.</a:t>
            </a:r>
          </a:p>
          <a:p>
            <a:endParaRPr lang="fr-FR" dirty="0"/>
          </a:p>
          <a:p>
            <a:r>
              <a:rPr lang="fr-FR" dirty="0"/>
              <a:t>Comprendre les raisons de l’obéissance aux règles et à la loi dans une société démocratique.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58B26-3E65-465C-BE47-0A39593B94E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4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58B26-3E65-465C-BE47-0A39593B94E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7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58B26-3E65-465C-BE47-0A39593B94E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6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59EF-B52A-4FD3-AC09-3586F3B4FE41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10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A4E6-95DA-4455-95A7-486F35588287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3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9DBB-F8F4-41A9-9E40-A25E93DB23A9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637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BB95-BCAC-4B93-AB82-5FBB2F4E0DFE}" type="datetime1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579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FB15-F9E3-4C14-81E9-61D825AD5455}" type="datetime1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909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BF6F-096D-42D6-8409-643EC60A9471}" type="datetime1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728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07BC-1F68-4D77-BA28-109D177F3701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551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BE24-C600-48E1-9DB6-8FC2F3BDA618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10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2170-11FB-4B0B-8C45-6C7EE4D4A67C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93DC-5092-4E59-B57C-633DCF2A8940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48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66A-AF87-4B3E-94D4-D42A76EB2D33}" type="datetime1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5050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6C00-A8D2-4464-BDF0-1392AD28302E}" type="datetime1">
              <a:rPr lang="fr-FR" smtClean="0"/>
              <a:t>09/12/2021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638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7340-E9C1-4B1D-AB20-A5F7D191F2EE}" type="datetime1">
              <a:rPr lang="fr-FR" smtClean="0"/>
              <a:t>09/12/2021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36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58-39E8-467E-94B9-F5CF56842CAF}" type="datetime1">
              <a:rPr lang="fr-FR" smtClean="0"/>
              <a:t>09/12/2021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92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D7C-E7FB-4BD7-A3AA-4C060A55DD2A}" type="datetime1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160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FC-F7A4-4D4F-89D7-2227055C0A18}" type="datetime1">
              <a:rPr lang="fr-FR" smtClean="0"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67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C048-9F0E-4DF3-8B2D-81683F34022B}" type="datetime1">
              <a:rPr lang="fr-FR" smtClean="0"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Samia Mateos CPC Nanterre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A41006-C911-4879-8554-5B6B86213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27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56AA521-C73B-4330-A117-088E5D0B3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389" y="1310326"/>
            <a:ext cx="7146285" cy="4058239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99633D-11E9-4377-8A43-DC3D20EB1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779" y="311085"/>
            <a:ext cx="7532017" cy="4946715"/>
          </a:xfrm>
        </p:spPr>
        <p:txBody>
          <a:bodyPr>
            <a:normAutofit/>
          </a:bodyPr>
          <a:lstStyle/>
          <a:p>
            <a:r>
              <a:rPr lang="fr-FR" sz="4800" b="1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JOUONS TOUS AUX ECHECS </a:t>
            </a:r>
          </a:p>
          <a:p>
            <a:r>
              <a:rPr lang="fr-FR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CE1</a:t>
            </a:r>
          </a:p>
          <a:p>
            <a:r>
              <a:rPr lang="fr-FR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Nanterre I</a:t>
            </a:r>
          </a:p>
          <a:p>
            <a:r>
              <a:rPr lang="fr-FR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Nanterre II</a:t>
            </a:r>
          </a:p>
          <a:p>
            <a:endParaRPr lang="fr-FR" sz="5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fr-FR" dirty="0"/>
          </a:p>
        </p:txBody>
      </p:sp>
      <p:pic>
        <p:nvPicPr>
          <p:cNvPr id="2050" name="Picture 2" descr="Afficher l’image source">
            <a:extLst>
              <a:ext uri="{FF2B5EF4-FFF2-40B4-BE49-F238E27FC236}">
                <a16:creationId xmlns:a16="http://schemas.microsoft.com/office/drawing/2014/main" id="{4B994765-E1D5-4C69-8770-92A86DB71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449" y="1600200"/>
            <a:ext cx="3814823" cy="32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AC12A9-6A5F-4D64-87E0-8850D925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Samia Mateos CPC Nanterre II</a:t>
            </a:r>
          </a:p>
        </p:txBody>
      </p:sp>
    </p:spTree>
    <p:extLst>
      <p:ext uri="{BB962C8B-B14F-4D97-AF65-F5344CB8AC3E}">
        <p14:creationId xmlns:p14="http://schemas.microsoft.com/office/powerpoint/2010/main" val="31097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6F6987-0D00-48C4-A44D-7BC7FFD6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Introduction du jeu d'échecs à l'Ecole</a:t>
            </a:r>
            <a:br>
              <a:rPr lang="fr-FR" b="1" dirty="0"/>
            </a:br>
            <a:r>
              <a:rPr lang="fr-FR" b="1" dirty="0"/>
              <a:t>(Eduscol)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A10380-BB53-4799-995B-74E73A729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0937" y="2126222"/>
            <a:ext cx="5813674" cy="3777622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Développer motivation et concentration</a:t>
            </a:r>
          </a:p>
          <a:p>
            <a:r>
              <a:rPr lang="fr-FR" sz="2800" dirty="0"/>
              <a:t>Encourager l’esprit d’autonomie</a:t>
            </a:r>
          </a:p>
          <a:p>
            <a:r>
              <a:rPr lang="fr-FR" sz="2800" dirty="0"/>
              <a:t>Installer un environnement favorable à l’apprentissage</a:t>
            </a:r>
          </a:p>
          <a:p>
            <a:r>
              <a:rPr lang="fr-FR" sz="2800" dirty="0"/>
              <a:t>Favoriser l’apprentissage de la citoyenneté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CF320F-F41F-415D-9A6F-7BFEDC2C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CC13CCDA-122E-4DBA-910A-AF54900201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62273" y="2578793"/>
            <a:ext cx="1965836" cy="229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3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4EBB4F-0414-4C45-87E3-1E626D20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Focus 1 : </a:t>
            </a:r>
            <a:br>
              <a:rPr lang="fr-FR" dirty="0"/>
            </a:br>
            <a:r>
              <a:rPr lang="fr-FR" dirty="0"/>
              <a:t>Les compétences mathématiques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795990-754C-401D-8740-919C4E92B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i="1" dirty="0"/>
              <a:t>« la pratique de ce jeu qui mobilise  logique, stratégie, rigueur et capacité d'abstraction. » (doc </a:t>
            </a:r>
            <a:r>
              <a:rPr lang="fr-FR" b="1" i="1" dirty="0" err="1"/>
              <a:t>éduscol</a:t>
            </a:r>
            <a:r>
              <a:rPr lang="fr-FR" b="1" i="1" dirty="0"/>
              <a:t>)</a:t>
            </a:r>
          </a:p>
          <a:p>
            <a:endParaRPr lang="fr-FR" i="1" dirty="0"/>
          </a:p>
          <a:p>
            <a:r>
              <a:rPr lang="fr-FR" i="1" dirty="0"/>
              <a:t> Dans les programmes :</a:t>
            </a:r>
          </a:p>
          <a:p>
            <a:r>
              <a:rPr lang="fr-FR" b="1" i="1" dirty="0"/>
              <a:t>Anticiper</a:t>
            </a:r>
            <a:r>
              <a:rPr lang="fr-FR" b="1" dirty="0"/>
              <a:t> le résultat d’une manipulation</a:t>
            </a:r>
            <a:r>
              <a:rPr lang="fr-FR" dirty="0"/>
              <a:t>, d’un calcul, ou d’une mesure. </a:t>
            </a:r>
          </a:p>
          <a:p>
            <a:r>
              <a:rPr lang="fr-FR" b="1" dirty="0"/>
              <a:t>Raisonner sur des figures </a:t>
            </a:r>
            <a:r>
              <a:rPr lang="fr-FR" dirty="0"/>
              <a:t>pour les reproduire avec des instruments.</a:t>
            </a:r>
          </a:p>
          <a:p>
            <a:r>
              <a:rPr lang="fr-FR" b="1" dirty="0"/>
              <a:t>Tenir compte d’éléments divers pour modifier ou non son jugement.  </a:t>
            </a:r>
          </a:p>
          <a:p>
            <a:r>
              <a:rPr lang="fr-FR" b="1" dirty="0"/>
              <a:t>Prendre conscience de la nécessité de justifier ce que l’on affirme</a:t>
            </a:r>
          </a:p>
          <a:p>
            <a:endParaRPr lang="fr-FR" b="1" i="1" dirty="0"/>
          </a:p>
          <a:p>
            <a:pPr marL="0" indent="0">
              <a:buNone/>
            </a:pPr>
            <a:endParaRPr lang="fr-FR" b="1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A73716-64F9-412B-8FB9-17E465ED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/>
              <a:t>Samia Mateos CPC Nanterre II</a:t>
            </a:r>
          </a:p>
        </p:txBody>
      </p:sp>
    </p:spTree>
    <p:extLst>
      <p:ext uri="{BB962C8B-B14F-4D97-AF65-F5344CB8AC3E}">
        <p14:creationId xmlns:p14="http://schemas.microsoft.com/office/powerpoint/2010/main" val="144587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128CC-E885-4D6E-91AF-99DE4216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933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/>
              <a:t>Focus 2 :</a:t>
            </a:r>
            <a:br>
              <a:rPr lang="fr-FR" sz="2400" dirty="0"/>
            </a:br>
            <a:r>
              <a:rPr lang="fr-FR" sz="2400" dirty="0"/>
              <a:t>Les compétences de l’EMC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1EF945-9B53-408B-9C19-524377F96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653" y="1363449"/>
            <a:ext cx="11081084" cy="5494551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Universalité du jeu : Discipline inclusive car respect des différences en dépassant le genre, les origines sociales, le handicap, l’âge et la culture et la langue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Confiance en soi  : Prendre des décisions </a:t>
            </a:r>
          </a:p>
          <a:p>
            <a:r>
              <a:rPr lang="fr-FR" dirty="0"/>
              <a:t>Utiliser les erreurs comme levier de progression / une étape vers la réussite</a:t>
            </a:r>
          </a:p>
          <a:p>
            <a:pPr marL="457200" lvl="1" indent="0">
              <a:buNone/>
            </a:pPr>
            <a:endParaRPr lang="fr-FR" sz="1800" dirty="0"/>
          </a:p>
          <a:p>
            <a:r>
              <a:rPr lang="fr-FR" dirty="0"/>
              <a:t>Compétences psycho-cognitives : </a:t>
            </a:r>
            <a:r>
              <a:rPr lang="fr-FR" dirty="0" err="1"/>
              <a:t>Méta-cognition</a:t>
            </a:r>
            <a:r>
              <a:rPr lang="fr-FR" dirty="0"/>
              <a:t> : Contrôle et évaluation de son action</a:t>
            </a:r>
          </a:p>
          <a:p>
            <a:r>
              <a:rPr lang="fr-FR" dirty="0"/>
              <a:t>Mémoire de travail</a:t>
            </a:r>
          </a:p>
          <a:p>
            <a:r>
              <a:rPr lang="fr-FR" dirty="0"/>
              <a:t>Flexibilité cognitive (changer de stratégie )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Dans les programmes :</a:t>
            </a:r>
          </a:p>
          <a:p>
            <a:r>
              <a:rPr lang="fr-FR" dirty="0"/>
              <a:t> Respecter autrui  : Accepter et respecter les différences. </a:t>
            </a:r>
          </a:p>
          <a:p>
            <a:r>
              <a:rPr lang="fr-FR" dirty="0"/>
              <a:t>Respecter les engagements pris envers soi-même et envers les autres.</a:t>
            </a:r>
          </a:p>
          <a:p>
            <a:r>
              <a:rPr lang="fr-FR" dirty="0"/>
              <a:t>Adopter un comportement responsable par rapport à soi et à autrui.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Culture de la règle et du droit - Respecter les règles communes. : Comprendre les raisons de l’obéissance aux règles et à la loi dans une société démocratique. </a:t>
            </a:r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7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C7E3E-43A6-47B4-BEC0-EB1635AE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Transversalité : </a:t>
            </a:r>
            <a:br>
              <a:rPr lang="fr-FR" dirty="0"/>
            </a:br>
            <a:r>
              <a:rPr lang="fr-FR" dirty="0"/>
              <a:t>Les autres domaines en jeu…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7E36C-7071-49ED-8E2A-799844B48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EPS :  </a:t>
            </a:r>
            <a:r>
              <a:rPr lang="fr-FR" sz="2000" i="1" dirty="0"/>
              <a:t>C’est un sport!</a:t>
            </a:r>
          </a:p>
          <a:p>
            <a:r>
              <a:rPr lang="fr-FR" sz="2000" i="1" dirty="0"/>
              <a:t>EAC :   Histoire des échecs / saynètes avec décors, costumes / les échecs dans l’histoire de l’art</a:t>
            </a:r>
          </a:p>
          <a:p>
            <a:r>
              <a:rPr lang="fr-FR" sz="2000" i="1" dirty="0"/>
              <a:t>Littérature : Trouver des albums ou romans </a:t>
            </a:r>
          </a:p>
          <a:p>
            <a:r>
              <a:rPr lang="fr-FR" sz="2000" i="1" dirty="0"/>
              <a:t>Langage oral : En restituant / Partie vivante</a:t>
            </a:r>
          </a:p>
          <a:p>
            <a:r>
              <a:rPr lang="fr-FR" sz="2000" i="1" dirty="0"/>
              <a:t>Langage écrit : En écrivant la règle du jeu, des invitations ….</a:t>
            </a:r>
          </a:p>
          <a:p>
            <a:r>
              <a:rPr lang="fr-FR" sz="2000" i="1" dirty="0"/>
              <a:t>Numérique: Programmer des déplacements</a:t>
            </a:r>
            <a:endParaRPr lang="fr-FR" sz="2000" dirty="0"/>
          </a:p>
          <a:p>
            <a:pPr marL="0" indent="0">
              <a:buNone/>
            </a:pPr>
            <a:endParaRPr lang="fr-FR" i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5802C0-6190-4EEE-85D3-B135E098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Samia Mateos CPC Nanterre II</a:t>
            </a:r>
          </a:p>
        </p:txBody>
      </p:sp>
    </p:spTree>
    <p:extLst>
      <p:ext uri="{BB962C8B-B14F-4D97-AF65-F5344CB8AC3E}">
        <p14:creationId xmlns:p14="http://schemas.microsoft.com/office/powerpoint/2010/main" val="297019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8BA67-E15E-42E6-BD0E-BE31FE7D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Socle commun de connaissances, de compétences et de culture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23A832-09F1-4B70-BAE9-14096272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	Domaine 1 : Les langages pour penser et communiquer </a:t>
            </a:r>
          </a:p>
          <a:p>
            <a:pPr lvl="1"/>
            <a:r>
              <a:rPr lang="fr-FR" dirty="0"/>
              <a:t>S’exprimer et comprendre le raisonnement des autres</a:t>
            </a:r>
          </a:p>
          <a:p>
            <a:pPr lvl="1"/>
            <a:r>
              <a:rPr lang="fr-FR" dirty="0"/>
              <a:t>Langage mathématique (repérage spatial, représentation géométrique)</a:t>
            </a:r>
          </a:p>
          <a:p>
            <a:pPr lvl="1"/>
            <a:r>
              <a:rPr lang="fr-FR" dirty="0"/>
              <a:t>Numérique (programmer des mouvements)</a:t>
            </a:r>
          </a:p>
          <a:p>
            <a:pPr lvl="1"/>
            <a:r>
              <a:rPr lang="fr-FR" dirty="0"/>
              <a:t>Langage des arts et du corps (parties vivantes)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sz="1800" b="1" dirty="0"/>
              <a:t>Domaine 2 : Les méthodes et outils pour apprendre</a:t>
            </a:r>
            <a:endParaRPr lang="fr-FR" dirty="0"/>
          </a:p>
          <a:p>
            <a:pPr lvl="1"/>
            <a:r>
              <a:rPr lang="fr-FR" dirty="0"/>
              <a:t>Améliorer sa capacité à raisonner (moyens mnémotechniques et des schémas)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							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E6C7C7-06A2-4EBF-ACD1-0972589A3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</p:spTree>
    <p:extLst>
      <p:ext uri="{BB962C8B-B14F-4D97-AF65-F5344CB8AC3E}">
        <p14:creationId xmlns:p14="http://schemas.microsoft.com/office/powerpoint/2010/main" val="83177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92831-AE37-43D1-8EC1-2112AF31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8"/>
            <a:ext cx="8911687" cy="1197376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Socle </a:t>
            </a:r>
            <a:r>
              <a:rPr lang="fr-FR" sz="3200" dirty="0"/>
              <a:t>commun de </a:t>
            </a:r>
            <a:r>
              <a:rPr lang="fr-FR" dirty="0"/>
              <a:t>connaissances, de compétences et de culture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BB5F38-F04C-467B-B92F-E65C1A9C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1800" b="1" dirty="0"/>
              <a:t> Domaine 3 : Formation de la personne et du citoyen</a:t>
            </a:r>
          </a:p>
          <a:p>
            <a:pPr lvl="1"/>
            <a:r>
              <a:rPr lang="fr-FR" dirty="0"/>
              <a:t>Appropriation de la règle et son respect</a:t>
            </a:r>
          </a:p>
          <a:p>
            <a:pPr lvl="1"/>
            <a:r>
              <a:rPr lang="fr-FR" dirty="0"/>
              <a:t>Valeurs morales et civiques (respect de l’autre, engagement citoyen, éthique sportive)</a:t>
            </a:r>
          </a:p>
          <a:p>
            <a:pPr marL="457200" lvl="1" indent="0">
              <a:buNone/>
            </a:pPr>
            <a:r>
              <a:rPr lang="fr-FR" b="1" dirty="0"/>
              <a:t>Domaine 4 : systèmes naturels et techniques </a:t>
            </a:r>
          </a:p>
          <a:p>
            <a:pPr lvl="1"/>
            <a:r>
              <a:rPr lang="fr-FR" dirty="0"/>
              <a:t>Développement de tactiques (court terme), développement de stratégies (long terme) : rigueur, imagination, créativité, sens de la décision, sens de l’observation.</a:t>
            </a:r>
          </a:p>
          <a:p>
            <a:pPr marL="0" indent="0">
              <a:buNone/>
            </a:pPr>
            <a:r>
              <a:rPr lang="fr-FR" sz="1600" b="1" dirty="0"/>
              <a:t>	Domaine 5 : les représentations du monde et de l’activité humaine</a:t>
            </a:r>
          </a:p>
          <a:p>
            <a:pPr lvl="1"/>
            <a:r>
              <a:rPr lang="fr-FR" dirty="0"/>
              <a:t>Appréhender l’histoire du jeu (frise chronologique / carte géographique 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92DA10-263B-45DA-837C-D3E15B72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Samia Mateos CPC Nanterre II</a:t>
            </a:r>
          </a:p>
        </p:txBody>
      </p:sp>
    </p:spTree>
    <p:extLst>
      <p:ext uri="{BB962C8B-B14F-4D97-AF65-F5344CB8AC3E}">
        <p14:creationId xmlns:p14="http://schemas.microsoft.com/office/powerpoint/2010/main" val="176984440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542</TotalTime>
  <Words>703</Words>
  <Application>Microsoft Office PowerPoint</Application>
  <PresentationFormat>Grand écran</PresentationFormat>
  <Paragraphs>98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 3</vt:lpstr>
      <vt:lpstr>Brin</vt:lpstr>
      <vt:lpstr> </vt:lpstr>
      <vt:lpstr>Introduction du jeu d'échecs à l'Ecole (Eduscol)</vt:lpstr>
      <vt:lpstr>Focus 1 :  Les compétences mathématiques </vt:lpstr>
      <vt:lpstr>Focus 2 : Les compétences de l’EMC </vt:lpstr>
      <vt:lpstr>Transversalité :  Les autres domaines en jeu…</vt:lpstr>
      <vt:lpstr>Socle commun de connaissances, de compétences et de culture </vt:lpstr>
      <vt:lpstr>Socle commun de connaissances, de compétences et de culture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unknown unknown</dc:creator>
  <cp:lastModifiedBy>unknown unknown</cp:lastModifiedBy>
  <cp:revision>43</cp:revision>
  <dcterms:created xsi:type="dcterms:W3CDTF">2021-11-14T15:59:31Z</dcterms:created>
  <dcterms:modified xsi:type="dcterms:W3CDTF">2021-12-09T15:55:31Z</dcterms:modified>
</cp:coreProperties>
</file>